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44" r:id="rId4"/>
    <p:sldId id="345" r:id="rId5"/>
    <p:sldId id="347" r:id="rId6"/>
    <p:sldId id="346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6" r:id="rId15"/>
    <p:sldId id="355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56" d="100"/>
          <a:sy n="56" d="100"/>
        </p:scale>
        <p:origin x="82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TypeScript Introduction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554235" y="3147939"/>
            <a:ext cx="5562443" cy="2262261"/>
            <a:chOff x="2408571" y="1948150"/>
            <a:chExt cx="5562443" cy="226226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245745" y="1948150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910731" y="1949496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57778" y="2462043"/>
              <a:ext cx="1513236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State of the art</a:t>
              </a:r>
              <a:b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08571" y="2485423"/>
              <a:ext cx="2959143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unterstützt</a:t>
              </a:r>
            </a:p>
            <a:p>
              <a:pPr algn="ctr"/>
              <a:r>
                <a:rPr lang="de-CH" dirty="0">
                  <a:cs typeface="Arial" panose="020B0604020202020204" pitchFamily="34" charset="0"/>
                </a:rPr>
                <a:t>in heutigen Browsern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ight Brace 9"/>
            <p:cNvSpPr/>
            <p:nvPr/>
          </p:nvSpPr>
          <p:spPr>
            <a:xfrm rot="5400000">
              <a:off x="5334249" y="1844021"/>
              <a:ext cx="487975" cy="3335013"/>
            </a:xfrm>
            <a:prstGeom prst="rightBrac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4074" y="3933412"/>
              <a:ext cx="230832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feature gap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>
            <a:off x="8391409" y="3147939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56395" y="3149285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6479913" y="3043810"/>
            <a:ext cx="487975" cy="3335013"/>
          </a:xfrm>
          <a:prstGeom prst="rightBrac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554233" y="3685212"/>
            <a:ext cx="295914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unterstützt</a:t>
            </a:r>
          </a:p>
          <a:p>
            <a:pPr algn="ctr"/>
            <a:r>
              <a:rPr lang="de-CH" dirty="0">
                <a:cs typeface="Arial" panose="020B0604020202020204" pitchFamily="34" charset="0"/>
              </a:rPr>
              <a:t>in heutigen Browsern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Standardisierung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ECMA</a:t>
            </a:r>
            <a:br>
              <a:rPr lang="en-US" dirty="0"/>
            </a:br>
            <a:r>
              <a:rPr lang="en-US" sz="2000" dirty="0"/>
              <a:t>European Computer Manufacturers Association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9738" y="5133201"/>
            <a:ext cx="230832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feature gap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2078352" y="3125905"/>
            <a:ext cx="76126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4" idx="2"/>
          </p:cNvCxnSpPr>
          <p:nvPr/>
        </p:nvCxnSpPr>
        <p:spPr>
          <a:xfrm flipH="1">
            <a:off x="2601599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67084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ES3 (1999)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/>
          <p:cNvCxnSpPr>
            <a:stCxn id="16" idx="2"/>
          </p:cNvCxnSpPr>
          <p:nvPr/>
        </p:nvCxnSpPr>
        <p:spPr>
          <a:xfrm flipH="1">
            <a:off x="5741502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106987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ES5 (2009)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>
            <a:stCxn id="18" idx="2"/>
          </p:cNvCxnSpPr>
          <p:nvPr/>
        </p:nvCxnSpPr>
        <p:spPr>
          <a:xfrm>
            <a:off x="7956549" y="2759725"/>
            <a:ext cx="3545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21689" y="2286000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ES2015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8525762" y="2145535"/>
            <a:ext cx="1" cy="9803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032855" y="2893400"/>
            <a:ext cx="6708" cy="2325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519166" y="1854899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ES2016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957077" y="2419675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ES2017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03442" y="3661832"/>
            <a:ext cx="151323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State of the art</a:t>
            </a:r>
            <a:b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98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"/>
                            </p:stCondLst>
                            <p:childTnLst>
                              <p:par>
                                <p:cTn id="7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93827E-7 L 0.08246 -4.93827E-7 " pathEditMode="relative" rAng="0" ptsTypes="AA">
                                      <p:cBhvr>
                                        <p:cTn id="7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6" grpId="0"/>
      <p:bldP spid="26" grpId="1"/>
      <p:bldP spid="4" grpId="0"/>
      <p:bldP spid="4" grpId="1"/>
      <p:bldP spid="14" grpId="0" animBg="1"/>
      <p:bldP spid="16" grpId="0" animBg="1"/>
      <p:bldP spid="18" grpId="0" animBg="1"/>
      <p:bldP spid="21" grpId="0" animBg="1"/>
      <p:bldP spid="22" grpId="0" animBg="1"/>
      <p:bldP spid="25" grpId="0"/>
      <p:bldP spid="2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600" b="1" dirty="0"/>
              <a:t>TypeScript: </a:t>
            </a:r>
            <a:r>
              <a:rPr lang="en-US" sz="4600" b="1" dirty="0" err="1"/>
              <a:t>skalierendes</a:t>
            </a:r>
            <a:r>
              <a:rPr lang="en-US" sz="4600" b="1" dirty="0"/>
              <a:t> JavaScript</a:t>
            </a:r>
            <a:br>
              <a:rPr lang="en-US" dirty="0"/>
            </a:br>
            <a:r>
              <a:rPr lang="en-US" sz="3200" dirty="0" err="1"/>
              <a:t>Perfekt</a:t>
            </a:r>
            <a:r>
              <a:rPr lang="en-US" sz="3200" dirty="0"/>
              <a:t> </a:t>
            </a:r>
            <a:r>
              <a:rPr lang="en-US" sz="3200" dirty="0" err="1"/>
              <a:t>für</a:t>
            </a:r>
            <a:r>
              <a:rPr lang="en-US" sz="3200" dirty="0"/>
              <a:t> </a:t>
            </a:r>
            <a:r>
              <a:rPr lang="en-US" sz="3200" dirty="0" err="1"/>
              <a:t>kleine</a:t>
            </a:r>
            <a:r>
              <a:rPr lang="en-US" sz="3200" dirty="0"/>
              <a:t>, </a:t>
            </a:r>
            <a:r>
              <a:rPr lang="en-US" sz="3200" dirty="0" err="1"/>
              <a:t>mittlere</a:t>
            </a:r>
            <a:r>
              <a:rPr lang="en-US" sz="3200" dirty="0"/>
              <a:t> und </a:t>
            </a:r>
            <a:r>
              <a:rPr lang="en-US" sz="3200" dirty="0" err="1"/>
              <a:t>grosse</a:t>
            </a:r>
            <a:r>
              <a:rPr lang="en-US" sz="3200" dirty="0"/>
              <a:t> </a:t>
            </a:r>
            <a:r>
              <a:rPr lang="en-US" sz="3200" dirty="0" err="1"/>
              <a:t>Applikationen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1114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TypeScript?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Statisch</a:t>
            </a:r>
            <a:r>
              <a:rPr lang="en-US" dirty="0"/>
              <a:t> </a:t>
            </a:r>
            <a:r>
              <a:rPr lang="en-US" dirty="0" err="1"/>
              <a:t>typisierte</a:t>
            </a:r>
            <a:r>
              <a:rPr lang="en-US" dirty="0"/>
              <a:t> </a:t>
            </a:r>
            <a:r>
              <a:rPr lang="en-US" dirty="0" err="1"/>
              <a:t>Obermenge</a:t>
            </a:r>
            <a:r>
              <a:rPr lang="en-US" dirty="0"/>
              <a:t> von JavaScript</a:t>
            </a:r>
          </a:p>
          <a:p>
            <a:r>
              <a:rPr lang="en-US" dirty="0"/>
              <a:t>«</a:t>
            </a:r>
            <a:r>
              <a:rPr lang="en-US" dirty="0" err="1"/>
              <a:t>Kompiliert</a:t>
            </a:r>
            <a:r>
              <a:rPr lang="en-US" dirty="0"/>
              <a:t>» in </a:t>
            </a:r>
            <a:r>
              <a:rPr lang="en-US" dirty="0" err="1"/>
              <a:t>pures</a:t>
            </a:r>
            <a:r>
              <a:rPr lang="en-US" dirty="0"/>
              <a:t> JavaScript</a:t>
            </a:r>
          </a:p>
          <a:p>
            <a:pPr lvl="1"/>
            <a:r>
              <a:rPr lang="en-US" dirty="0" err="1"/>
              <a:t>Funktioniert</a:t>
            </a:r>
            <a:r>
              <a:rPr lang="en-US" dirty="0"/>
              <a:t> in </a:t>
            </a:r>
            <a:r>
              <a:rPr lang="en-US" dirty="0" err="1"/>
              <a:t>jedem</a:t>
            </a:r>
            <a:r>
              <a:rPr lang="en-US" dirty="0"/>
              <a:t> Browser, </a:t>
            </a:r>
            <a:br>
              <a:rPr lang="en-US" dirty="0"/>
            </a:br>
            <a:r>
              <a:rPr lang="en-US" dirty="0"/>
              <a:t>auf </a:t>
            </a:r>
            <a:r>
              <a:rPr lang="en-US" dirty="0" err="1"/>
              <a:t>jedem</a:t>
            </a:r>
            <a:r>
              <a:rPr lang="en-US" dirty="0"/>
              <a:t> Host, auf </a:t>
            </a:r>
            <a:r>
              <a:rPr lang="en-US" dirty="0" err="1"/>
              <a:t>jedem</a:t>
            </a:r>
            <a:r>
              <a:rPr lang="en-US" dirty="0"/>
              <a:t> OS</a:t>
            </a:r>
          </a:p>
          <a:p>
            <a:r>
              <a:rPr lang="en-US" dirty="0"/>
              <a:t>Das </a:t>
            </a:r>
            <a:r>
              <a:rPr lang="en-US" dirty="0" err="1"/>
              <a:t>ganze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Open Source:</a:t>
            </a:r>
          </a:p>
          <a:p>
            <a:pPr lvl="1"/>
            <a:r>
              <a:rPr lang="en-US" u="sng" dirty="0"/>
              <a:t>https://github.com/Microsoft/TypeScript</a:t>
            </a:r>
          </a:p>
          <a:p>
            <a:pPr lvl="1"/>
            <a:r>
              <a:rPr lang="en-US" dirty="0" err="1"/>
              <a:t>Doku</a:t>
            </a:r>
            <a:r>
              <a:rPr lang="en-US" dirty="0"/>
              <a:t>: </a:t>
            </a:r>
            <a:r>
              <a:rPr lang="en-US" u="sng" dirty="0"/>
              <a:t>www.typescriptlang.org</a:t>
            </a:r>
          </a:p>
        </p:txBody>
      </p:sp>
    </p:spTree>
    <p:extLst>
      <p:ext uri="{BB962C8B-B14F-4D97-AF65-F5344CB8AC3E}">
        <p14:creationId xmlns:p14="http://schemas.microsoft.com/office/powerpoint/2010/main" val="2720138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sind</a:t>
            </a:r>
            <a:r>
              <a:rPr lang="en-US" dirty="0"/>
              <a:t> die </a:t>
            </a:r>
            <a:r>
              <a:rPr lang="en-US" dirty="0" err="1"/>
              <a:t>Vorteile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TypeScript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Compile-Zeit </a:t>
            </a:r>
            <a:r>
              <a:rPr lang="en-US" dirty="0" err="1"/>
              <a:t>Fehler</a:t>
            </a:r>
            <a:endParaRPr lang="en-US" dirty="0"/>
          </a:p>
          <a:p>
            <a:r>
              <a:rPr lang="en-US" dirty="0"/>
              <a:t>Super Tooling</a:t>
            </a:r>
          </a:p>
          <a:p>
            <a:pPr lvl="1"/>
            <a:r>
              <a:rPr lang="en-US" dirty="0"/>
              <a:t>Da </a:t>
            </a:r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Compile-Zeit </a:t>
            </a:r>
            <a:r>
              <a:rPr lang="en-US" dirty="0" err="1"/>
              <a:t>bekannt</a:t>
            </a:r>
            <a:r>
              <a:rPr lang="en-US" dirty="0"/>
              <a:t> </a:t>
            </a:r>
            <a:r>
              <a:rPr lang="en-US" dirty="0" err="1"/>
              <a:t>sind</a:t>
            </a:r>
            <a:endParaRPr lang="en-US" dirty="0"/>
          </a:p>
          <a:p>
            <a:r>
              <a:rPr lang="en-US" dirty="0" err="1"/>
              <a:t>Zukünftige</a:t>
            </a:r>
            <a:r>
              <a:rPr lang="en-US" dirty="0"/>
              <a:t> JavaScript-Features </a:t>
            </a:r>
            <a:r>
              <a:rPr lang="en-US" dirty="0" err="1"/>
              <a:t>nutzen</a:t>
            </a:r>
            <a:r>
              <a:rPr lang="en-US" dirty="0"/>
              <a:t> und in von </a:t>
            </a:r>
            <a:r>
              <a:rPr lang="en-US" dirty="0" err="1"/>
              <a:t>Browsern</a:t>
            </a:r>
            <a:r>
              <a:rPr lang="en-US" dirty="0"/>
              <a:t> </a:t>
            </a:r>
            <a:r>
              <a:rPr lang="en-US" dirty="0" err="1"/>
              <a:t>unterstützte</a:t>
            </a:r>
            <a:r>
              <a:rPr lang="en-US" dirty="0"/>
              <a:t> </a:t>
            </a:r>
            <a:r>
              <a:rPr lang="en-US" dirty="0" err="1"/>
              <a:t>Versionen</a:t>
            </a:r>
            <a:r>
              <a:rPr lang="en-US" dirty="0"/>
              <a:t> </a:t>
            </a:r>
            <a:r>
              <a:rPr lang="en-US" dirty="0" err="1"/>
              <a:t>kompilieren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971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554235" y="3147939"/>
            <a:ext cx="5562443" cy="2262261"/>
            <a:chOff x="2408571" y="1948150"/>
            <a:chExt cx="5562443" cy="226226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245745" y="1948150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910731" y="1949496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57778" y="2462043"/>
              <a:ext cx="1513236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State of the art</a:t>
              </a:r>
              <a:b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08571" y="2485423"/>
              <a:ext cx="2959143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unterstützt</a:t>
              </a:r>
            </a:p>
            <a:p>
              <a:pPr algn="ctr"/>
              <a:r>
                <a:rPr lang="de-CH" dirty="0">
                  <a:cs typeface="Arial" panose="020B0604020202020204" pitchFamily="34" charset="0"/>
                </a:rPr>
                <a:t>in heutigen Browsern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ight Brace 9"/>
            <p:cNvSpPr/>
            <p:nvPr/>
          </p:nvSpPr>
          <p:spPr>
            <a:xfrm rot="5400000">
              <a:off x="5334249" y="1844021"/>
              <a:ext cx="487975" cy="3335013"/>
            </a:xfrm>
            <a:prstGeom prst="rightBrac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4074" y="3933412"/>
              <a:ext cx="230832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feature gap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>
            <a:off x="8391409" y="3147939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56395" y="3149285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6479913" y="3043810"/>
            <a:ext cx="487975" cy="3335013"/>
          </a:xfrm>
          <a:prstGeom prst="rightBrac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554233" y="3685212"/>
            <a:ext cx="295914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unterstützt</a:t>
            </a:r>
          </a:p>
          <a:p>
            <a:pPr algn="ctr"/>
            <a:r>
              <a:rPr lang="de-CH" dirty="0">
                <a:cs typeface="Arial" panose="020B0604020202020204" pitchFamily="34" charset="0"/>
              </a:rPr>
              <a:t>in heutigen Browsern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Standardisierung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ECMA</a:t>
            </a:r>
            <a:br>
              <a:rPr lang="en-US" dirty="0"/>
            </a:br>
            <a:r>
              <a:rPr lang="en-US" sz="2000" dirty="0"/>
              <a:t>European Computer Manufacturers Association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9738" y="5133201"/>
            <a:ext cx="230832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feature gap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2078352" y="3125905"/>
            <a:ext cx="76126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4" idx="2"/>
          </p:cNvCxnSpPr>
          <p:nvPr/>
        </p:nvCxnSpPr>
        <p:spPr>
          <a:xfrm flipH="1">
            <a:off x="2601599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67084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ES3 (1999)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/>
          <p:cNvCxnSpPr>
            <a:stCxn id="16" idx="2"/>
          </p:cNvCxnSpPr>
          <p:nvPr/>
        </p:nvCxnSpPr>
        <p:spPr>
          <a:xfrm flipH="1">
            <a:off x="5741502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106987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ES5 (2009)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>
            <a:stCxn id="18" idx="2"/>
          </p:cNvCxnSpPr>
          <p:nvPr/>
        </p:nvCxnSpPr>
        <p:spPr>
          <a:xfrm>
            <a:off x="7956549" y="2759725"/>
            <a:ext cx="3545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21689" y="2286000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ES2015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8525762" y="2145535"/>
            <a:ext cx="1" cy="9803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032855" y="2893400"/>
            <a:ext cx="6708" cy="2325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519166" y="1854899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ES2016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957077" y="2419675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ES2017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03442" y="3661832"/>
            <a:ext cx="151323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State of the art</a:t>
            </a:r>
            <a:b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7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"/>
                            </p:stCondLst>
                            <p:childTnLst>
                              <p:par>
                                <p:cTn id="7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93827E-7 L 0.08246 -4.93827E-7 " pathEditMode="relative" rAng="0" ptsTypes="AA">
                                      <p:cBhvr>
                                        <p:cTn id="7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6" grpId="0"/>
      <p:bldP spid="26" grpId="1"/>
      <p:bldP spid="4" grpId="0"/>
      <p:bldP spid="4" grpId="1"/>
      <p:bldP spid="14" grpId="0" animBg="1"/>
      <p:bldP spid="16" grpId="0" animBg="1"/>
      <p:bldP spid="18" grpId="0" animBg="1"/>
      <p:bldP spid="21" grpId="0" animBg="1"/>
      <p:bldP spid="22" grpId="0" animBg="1"/>
      <p:bldP spid="25" grpId="0"/>
      <p:bldP spid="2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Umgebung</a:t>
            </a:r>
            <a:r>
              <a:rPr lang="en-US" dirty="0"/>
              <a:t> </a:t>
            </a:r>
            <a:r>
              <a:rPr lang="en-US" dirty="0" err="1"/>
              <a:t>aufsetzen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1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Umgebung</a:t>
            </a:r>
            <a:r>
              <a:rPr lang="en-US" dirty="0"/>
              <a:t> </a:t>
            </a:r>
            <a:r>
              <a:rPr lang="en-US" dirty="0" err="1"/>
              <a:t>aufsetzen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Node.js und NPM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u="sng" dirty="0"/>
              <a:t>https://nodejs.org</a:t>
            </a:r>
            <a:r>
              <a:rPr lang="en-US" dirty="0"/>
              <a:t> (LTS-Version)</a:t>
            </a:r>
          </a:p>
          <a:p>
            <a:r>
              <a:rPr lang="en-US" dirty="0"/>
              <a:t>Visual Studio Code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u="sng" dirty="0"/>
              <a:t>https://code.visualstudio.com</a:t>
            </a:r>
          </a:p>
          <a:p>
            <a:r>
              <a:rPr lang="en-US" dirty="0"/>
              <a:t>Google Chrome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dirty="0" err="1"/>
              <a:t>Jeder</a:t>
            </a:r>
            <a:r>
              <a:rPr lang="en-US" dirty="0"/>
              <a:t> Browser </a:t>
            </a:r>
            <a:r>
              <a:rPr lang="en-US" dirty="0" err="1"/>
              <a:t>ist</a:t>
            </a:r>
            <a:r>
              <a:rPr lang="en-US" dirty="0"/>
              <a:t> ok, </a:t>
            </a:r>
            <a:r>
              <a:rPr lang="en-US" dirty="0" err="1"/>
              <a:t>aber</a:t>
            </a:r>
            <a:r>
              <a:rPr lang="en-US" dirty="0"/>
              <a:t> Google Chrome </a:t>
            </a:r>
            <a:r>
              <a:rPr lang="en-US" dirty="0" err="1"/>
              <a:t>ist</a:t>
            </a:r>
            <a:r>
              <a:rPr lang="en-US" dirty="0"/>
              <a:t> genial</a:t>
            </a:r>
          </a:p>
          <a:p>
            <a:endParaRPr lang="en-US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8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installieren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npm </a:t>
            </a:r>
            <a:r>
              <a:rPr lang="en-US" dirty="0" err="1"/>
              <a:t>installieren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Der –g-Parameter </a:t>
            </a:r>
            <a:r>
              <a:rPr lang="en-US" dirty="0" err="1"/>
              <a:t>steht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global</a:t>
            </a:r>
          </a:p>
          <a:p>
            <a:r>
              <a:rPr lang="en-US" dirty="0" err="1"/>
              <a:t>D.h</a:t>
            </a:r>
            <a:r>
              <a:rPr lang="en-US" dirty="0"/>
              <a:t>. Typescript Compiler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jetzt</a:t>
            </a:r>
            <a:r>
              <a:rPr lang="en-US" dirty="0"/>
              <a:t> in </a:t>
            </a:r>
            <a:r>
              <a:rPr lang="en-US" dirty="0" err="1"/>
              <a:t>Umgebung</a:t>
            </a:r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npm install –g typescript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400" y="47244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-v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gray">
          <a:xfrm>
            <a:off x="7697788" y="3297621"/>
            <a:ext cx="3582988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npm root -g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85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einsetzen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JavaScript-</a:t>
            </a:r>
            <a:r>
              <a:rPr lang="en-US" dirty="0" err="1"/>
              <a:t>datei</a:t>
            </a:r>
            <a:r>
              <a:rPr lang="en-US" dirty="0"/>
              <a:t> von .</a:t>
            </a:r>
            <a:r>
              <a:rPr lang="en-US" dirty="0" err="1"/>
              <a:t>js</a:t>
            </a:r>
            <a:r>
              <a:rPr lang="en-US" dirty="0"/>
              <a:t> in .</a:t>
            </a:r>
            <a:r>
              <a:rPr lang="en-US" dirty="0" err="1"/>
              <a:t>ts</a:t>
            </a:r>
            <a:r>
              <a:rPr lang="en-US" dirty="0"/>
              <a:t> </a:t>
            </a:r>
            <a:r>
              <a:rPr lang="en-US" dirty="0" err="1"/>
              <a:t>umbenennen</a:t>
            </a:r>
            <a:endParaRPr lang="en-US" dirty="0"/>
          </a:p>
          <a:p>
            <a:pPr lvl="1"/>
            <a:r>
              <a:rPr lang="en-US" dirty="0"/>
              <a:t>Optional </a:t>
            </a:r>
            <a:r>
              <a:rPr lang="en-US" dirty="0" err="1"/>
              <a:t>Typen</a:t>
            </a:r>
            <a:r>
              <a:rPr lang="en-US" dirty="0"/>
              <a:t> und </a:t>
            </a:r>
            <a:r>
              <a:rPr lang="en-US" dirty="0" err="1"/>
              <a:t>neue</a:t>
            </a:r>
            <a:r>
              <a:rPr lang="en-US" dirty="0"/>
              <a:t> Features </a:t>
            </a:r>
            <a:r>
              <a:rPr lang="en-US" dirty="0" err="1"/>
              <a:t>nutzen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kompilieren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Bei </a:t>
            </a:r>
            <a:r>
              <a:rPr lang="en-US" dirty="0" err="1"/>
              <a:t>jeder</a:t>
            </a:r>
            <a:r>
              <a:rPr lang="en-US" dirty="0"/>
              <a:t> </a:t>
            </a:r>
            <a:r>
              <a:rPr lang="en-US" dirty="0" err="1"/>
              <a:t>Datei-Änderung</a:t>
            </a:r>
            <a:r>
              <a:rPr lang="en-US" dirty="0"/>
              <a:t> </a:t>
            </a:r>
            <a:r>
              <a:rPr lang="en-US" dirty="0" err="1"/>
              <a:t>kompilieren</a:t>
            </a:r>
            <a:r>
              <a:rPr lang="en-US" dirty="0"/>
              <a:t> 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3429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51054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–w main.ts</a:t>
            </a:r>
          </a:p>
        </p:txBody>
      </p:sp>
    </p:spTree>
    <p:extLst>
      <p:ext uri="{BB962C8B-B14F-4D97-AF65-F5344CB8AC3E}">
        <p14:creationId xmlns:p14="http://schemas.microsoft.com/office/powerpoint/2010/main" val="2788324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JavaScript-Version </a:t>
            </a:r>
            <a:r>
              <a:rPr lang="en-US" dirty="0" err="1"/>
              <a:t>steuern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Target-parameter </a:t>
            </a:r>
            <a:r>
              <a:rPr lang="en-US" dirty="0" err="1"/>
              <a:t>setzen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weiteren</a:t>
            </a:r>
            <a:r>
              <a:rPr lang="en-US" dirty="0"/>
              <a:t> Compiler-Option </a:t>
            </a:r>
            <a:r>
              <a:rPr lang="en-US" dirty="0" err="1"/>
              <a:t>mühsam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07370" y="2264229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 –t es5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3048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 –t es2015</a:t>
            </a:r>
          </a:p>
        </p:txBody>
      </p:sp>
    </p:spTree>
    <p:extLst>
      <p:ext uri="{BB962C8B-B14F-4D97-AF65-F5344CB8AC3E}">
        <p14:creationId xmlns:p14="http://schemas.microsoft.com/office/powerpoint/2010/main" val="125826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tsconfig.json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5122" y="1443487"/>
            <a:ext cx="10366375" cy="4343400"/>
          </a:xfrm>
        </p:spPr>
        <p:txBody>
          <a:bodyPr/>
          <a:lstStyle/>
          <a:p>
            <a:r>
              <a:rPr lang="en-US" dirty="0"/>
              <a:t>tsc </a:t>
            </a:r>
            <a:r>
              <a:rPr lang="en-US" dirty="0" err="1"/>
              <a:t>schaut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tsconfig.json</a:t>
            </a:r>
          </a:p>
          <a:p>
            <a:r>
              <a:rPr lang="en-US" dirty="0"/>
              <a:t>tsconfig.json </a:t>
            </a:r>
            <a:r>
              <a:rPr lang="en-US" dirty="0" err="1"/>
              <a:t>erstellen</a:t>
            </a:r>
            <a:r>
              <a:rPr lang="en-US" dirty="0"/>
              <a:t> </a:t>
            </a:r>
            <a:r>
              <a:rPr lang="en-US" dirty="0" err="1"/>
              <a:t>mit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23698" y="2760659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--init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399" y="3615187"/>
            <a:ext cx="10366375" cy="191588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compilerOptions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":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"target": "es5",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306387" y="5602221"/>
            <a:ext cx="11353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de-CH" u="sng" dirty="0"/>
              <a:t>https://www.typescriptlang.org/docs/handbook/compiler-options.html </a:t>
            </a:r>
          </a:p>
        </p:txBody>
      </p:sp>
    </p:spTree>
    <p:extLst>
      <p:ext uri="{BB962C8B-B14F-4D97-AF65-F5344CB8AC3E}">
        <p14:creationId xmlns:p14="http://schemas.microsoft.com/office/powerpoint/2010/main" val="3626515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tsconfig.json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10898187" cy="43434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tsconfig.json </a:t>
            </a:r>
            <a:r>
              <a:rPr lang="en-US" dirty="0" err="1"/>
              <a:t>kompilieren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Vorsicht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Dateiangabe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tsconfig.json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genutzt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gray">
          <a:xfrm>
            <a:off x="914400" y="3048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-w</a:t>
            </a:r>
          </a:p>
        </p:txBody>
      </p:sp>
      <p:sp>
        <p:nvSpPr>
          <p:cNvPr id="8" name="Content Placeholder 6"/>
          <p:cNvSpPr txBox="1">
            <a:spLocks/>
          </p:cNvSpPr>
          <p:nvPr/>
        </p:nvSpPr>
        <p:spPr bwMode="gray">
          <a:xfrm>
            <a:off x="914400" y="48006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</a:t>
            </a:r>
          </a:p>
        </p:txBody>
      </p:sp>
    </p:spTree>
    <p:extLst>
      <p:ext uri="{BB962C8B-B14F-4D97-AF65-F5344CB8AC3E}">
        <p14:creationId xmlns:p14="http://schemas.microsoft.com/office/powerpoint/2010/main" val="3409955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br>
              <a:rPr lang="en-US" dirty="0"/>
            </a:br>
            <a:r>
              <a:rPr lang="en-US" dirty="0" err="1"/>
              <a:t>Einstieg</a:t>
            </a:r>
            <a:r>
              <a:rPr lang="en-US" dirty="0"/>
              <a:t> in TypeScript</a:t>
            </a:r>
          </a:p>
        </p:txBody>
      </p:sp>
    </p:spTree>
    <p:extLst>
      <p:ext uri="{BB962C8B-B14F-4D97-AF65-F5344CB8AC3E}">
        <p14:creationId xmlns:p14="http://schemas.microsoft.com/office/powerpoint/2010/main" val="1572195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Vorteile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Compile-Zeit-</a:t>
            </a:r>
            <a:r>
              <a:rPr lang="en-US" dirty="0" err="1"/>
              <a:t>Fehler</a:t>
            </a:r>
            <a:endParaRPr lang="en-US" dirty="0"/>
          </a:p>
          <a:p>
            <a:pPr lvl="1"/>
            <a:r>
              <a:rPr lang="en-US" dirty="0"/>
              <a:t>Tooling</a:t>
            </a:r>
          </a:p>
          <a:p>
            <a:pPr lvl="1"/>
            <a:r>
              <a:rPr lang="en-US" dirty="0" err="1"/>
              <a:t>Neueste</a:t>
            </a:r>
            <a:r>
              <a:rPr lang="en-US" dirty="0"/>
              <a:t> JavaScript-Features </a:t>
            </a:r>
            <a:r>
              <a:rPr lang="en-US" dirty="0" err="1"/>
              <a:t>heute</a:t>
            </a:r>
            <a:r>
              <a:rPr lang="en-US" dirty="0"/>
              <a:t> </a:t>
            </a:r>
            <a:r>
              <a:rPr lang="en-US" dirty="0" err="1"/>
              <a:t>nutzen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ist</a:t>
            </a:r>
            <a:r>
              <a:rPr lang="en-US" dirty="0"/>
              <a:t> JavaScript-</a:t>
            </a:r>
            <a:r>
              <a:rPr lang="en-US" dirty="0" err="1"/>
              <a:t>Obermenge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kompiliert</a:t>
            </a:r>
            <a:r>
              <a:rPr lang="en-US" dirty="0"/>
              <a:t> in </a:t>
            </a:r>
            <a:r>
              <a:rPr lang="en-US" dirty="0" err="1"/>
              <a:t>reines</a:t>
            </a:r>
            <a:r>
              <a:rPr lang="en-US" dirty="0"/>
              <a:t> JavaScript</a:t>
            </a:r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https://github.com/thomasclaudiushuber/Basta-TypeScript-Workshop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SLIDES:</a:t>
            </a:r>
            <a:br>
              <a:rPr lang="en-US" dirty="0"/>
            </a:br>
            <a:br>
              <a:rPr lang="en-US" b="1" dirty="0"/>
            </a:br>
            <a:r>
              <a:rPr lang="en-US" b="1" dirty="0"/>
              <a:t>https://github.com/thomasclaudiushuber/Basta-Slides</a:t>
            </a:r>
          </a:p>
        </p:txBody>
      </p:sp>
    </p:spTree>
    <p:extLst>
      <p:ext uri="{BB962C8B-B14F-4D97-AF65-F5344CB8AC3E}">
        <p14:creationId xmlns:p14="http://schemas.microsoft.com/office/powerpoint/2010/main" val="106368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Warum</a:t>
            </a:r>
            <a:r>
              <a:rPr lang="en-US" dirty="0"/>
              <a:t> TypeScript </a:t>
            </a:r>
            <a:r>
              <a:rPr lang="en-US" dirty="0" err="1"/>
              <a:t>bzw</a:t>
            </a:r>
            <a:r>
              <a:rPr lang="en-US" dirty="0"/>
              <a:t>. JavaScript?</a:t>
            </a:r>
          </a:p>
        </p:txBody>
      </p:sp>
    </p:spTree>
    <p:extLst>
      <p:ext uri="{BB962C8B-B14F-4D97-AF65-F5344CB8AC3E}">
        <p14:creationId xmlns:p14="http://schemas.microsoft.com/office/powerpoint/2010/main" val="3840933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Beliebtheit</a:t>
            </a:r>
            <a:r>
              <a:rPr lang="en-US" dirty="0"/>
              <a:t> </a:t>
            </a:r>
            <a:r>
              <a:rPr lang="en-US" dirty="0" err="1"/>
              <a:t>explodiert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Gute</a:t>
            </a:r>
            <a:r>
              <a:rPr lang="en-US" dirty="0"/>
              <a:t> JavaScript-Engines </a:t>
            </a:r>
            <a:r>
              <a:rPr lang="en-US" dirty="0" err="1"/>
              <a:t>wie</a:t>
            </a:r>
            <a:r>
              <a:rPr lang="en-US" dirty="0"/>
              <a:t> V8</a:t>
            </a:r>
          </a:p>
          <a:p>
            <a:r>
              <a:rPr lang="en-US" dirty="0" err="1"/>
              <a:t>Serverseitiges</a:t>
            </a:r>
            <a:r>
              <a:rPr lang="en-US" dirty="0"/>
              <a:t> JavaScript </a:t>
            </a:r>
            <a:r>
              <a:rPr lang="en-US" dirty="0" err="1"/>
              <a:t>mit</a:t>
            </a:r>
            <a:r>
              <a:rPr lang="en-US" dirty="0"/>
              <a:t> Node.js</a:t>
            </a:r>
          </a:p>
          <a:p>
            <a:r>
              <a:rPr lang="en-US" dirty="0"/>
              <a:t>Package management </a:t>
            </a:r>
            <a:r>
              <a:rPr lang="en-US" dirty="0" err="1"/>
              <a:t>mit</a:t>
            </a:r>
            <a:r>
              <a:rPr lang="en-US" dirty="0"/>
              <a:t> NPM (Node Package Manager)</a:t>
            </a:r>
          </a:p>
        </p:txBody>
      </p:sp>
    </p:spTree>
    <p:extLst>
      <p:ext uri="{BB962C8B-B14F-4D97-AF65-F5344CB8AC3E}">
        <p14:creationId xmlns:p14="http://schemas.microsoft.com/office/powerpoint/2010/main" val="1423428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Beliebtheit</a:t>
            </a:r>
            <a:r>
              <a:rPr lang="en-US" dirty="0"/>
              <a:t> </a:t>
            </a:r>
            <a:r>
              <a:rPr lang="en-US" dirty="0" err="1"/>
              <a:t>explodiert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Fantastische</a:t>
            </a:r>
            <a:r>
              <a:rPr lang="en-US" dirty="0"/>
              <a:t> Frameworks: React, AngularJS, …</a:t>
            </a:r>
          </a:p>
          <a:p>
            <a:r>
              <a:rPr lang="en-US" dirty="0"/>
              <a:t>Cross-platform </a:t>
            </a:r>
            <a:r>
              <a:rPr lang="en-US" dirty="0" err="1"/>
              <a:t>mit</a:t>
            </a:r>
            <a:r>
              <a:rPr lang="en-US" dirty="0"/>
              <a:t> Electron und Cordova</a:t>
            </a:r>
          </a:p>
          <a:p>
            <a:r>
              <a:rPr lang="en-US" dirty="0"/>
              <a:t>Grosse Open source Community</a:t>
            </a:r>
          </a:p>
        </p:txBody>
      </p:sp>
    </p:spTree>
    <p:extLst>
      <p:ext uri="{BB962C8B-B14F-4D97-AF65-F5344CB8AC3E}">
        <p14:creationId xmlns:p14="http://schemas.microsoft.com/office/powerpoint/2010/main" val="176198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das Problem</a:t>
            </a:r>
            <a:br>
              <a:rPr lang="en-US" dirty="0"/>
            </a:br>
            <a:r>
              <a:rPr lang="en-US" dirty="0" err="1"/>
              <a:t>mit</a:t>
            </a:r>
            <a:r>
              <a:rPr lang="en-US" dirty="0"/>
              <a:t> JavaScript?</a:t>
            </a:r>
          </a:p>
        </p:txBody>
      </p:sp>
    </p:spTree>
    <p:extLst>
      <p:ext uri="{BB962C8B-B14F-4D97-AF65-F5344CB8AC3E}">
        <p14:creationId xmlns:p14="http://schemas.microsoft.com/office/powerpoint/2010/main" val="3871295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 Problem </a:t>
            </a:r>
            <a:r>
              <a:rPr lang="en-US" dirty="0" err="1"/>
              <a:t>mit</a:t>
            </a:r>
            <a:r>
              <a:rPr lang="en-US" dirty="0"/>
              <a:t> JavaScript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wurde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entworfen</a:t>
            </a:r>
            <a:r>
              <a:rPr lang="en-US" dirty="0"/>
              <a:t>, um </a:t>
            </a:r>
            <a:r>
              <a:rPr lang="en-US" dirty="0" err="1"/>
              <a:t>grosse</a:t>
            </a:r>
            <a:r>
              <a:rPr lang="en-US" dirty="0"/>
              <a:t> </a:t>
            </a:r>
            <a:r>
              <a:rPr lang="en-US" dirty="0" err="1"/>
              <a:t>Anwendungen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schreiben</a:t>
            </a:r>
            <a:endParaRPr lang="en-US" dirty="0"/>
          </a:p>
          <a:p>
            <a:pPr lvl="1"/>
            <a:r>
              <a:rPr lang="en-US" dirty="0"/>
              <a:t>Die </a:t>
            </a:r>
            <a:r>
              <a:rPr lang="en-US" dirty="0" err="1"/>
              <a:t>Sprache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in 3 </a:t>
            </a:r>
            <a:r>
              <a:rPr lang="en-US" dirty="0" err="1"/>
              <a:t>Wochen</a:t>
            </a:r>
            <a:r>
              <a:rPr lang="en-US" dirty="0"/>
              <a:t> </a:t>
            </a:r>
            <a:r>
              <a:rPr lang="en-US" dirty="0" err="1"/>
              <a:t>geschrieben</a:t>
            </a:r>
            <a:endParaRPr lang="en-US" dirty="0"/>
          </a:p>
          <a:p>
            <a:r>
              <a:rPr lang="en-US" dirty="0" err="1"/>
              <a:t>Es</a:t>
            </a:r>
            <a:r>
              <a:rPr lang="en-US" dirty="0"/>
              <a:t> war </a:t>
            </a:r>
            <a:r>
              <a:rPr lang="en-US" dirty="0" err="1"/>
              <a:t>gedacht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an die 1’000 </a:t>
            </a:r>
            <a:r>
              <a:rPr lang="en-US" dirty="0" err="1"/>
              <a:t>Codezeilen</a:t>
            </a:r>
            <a:endParaRPr lang="en-US" dirty="0"/>
          </a:p>
          <a:p>
            <a:pPr lvl="1"/>
            <a:r>
              <a:rPr lang="en-US" dirty="0" err="1"/>
              <a:t>Heute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Anwendungen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100’000</a:t>
            </a:r>
            <a:br>
              <a:rPr lang="en-US" dirty="0"/>
            </a:b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sogar</a:t>
            </a:r>
            <a:r>
              <a:rPr lang="en-US" dirty="0"/>
              <a:t> 1’000’000 </a:t>
            </a:r>
            <a:r>
              <a:rPr lang="en-US" dirty="0" err="1"/>
              <a:t>Codezeilen</a:t>
            </a:r>
            <a:endParaRPr lang="en-US" dirty="0"/>
          </a:p>
          <a:p>
            <a:r>
              <a:rPr lang="en-US" dirty="0"/>
              <a:t>Das </a:t>
            </a:r>
            <a:r>
              <a:rPr lang="en-US" dirty="0" err="1"/>
              <a:t>Schreiben</a:t>
            </a:r>
            <a:r>
              <a:rPr lang="en-US" dirty="0"/>
              <a:t> grosser </a:t>
            </a:r>
            <a:r>
              <a:rPr lang="en-US" dirty="0" err="1"/>
              <a:t>Projekte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dynamischen</a:t>
            </a:r>
            <a:r>
              <a:rPr lang="en-US" dirty="0"/>
              <a:t> </a:t>
            </a:r>
            <a:r>
              <a:rPr lang="en-US" dirty="0" err="1"/>
              <a:t>Sprache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Herausforderung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5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</a:t>
            </a:r>
            <a:r>
              <a:rPr lang="en-US" dirty="0" err="1"/>
              <a:t>Kein</a:t>
            </a:r>
            <a:r>
              <a:rPr lang="en-US" dirty="0"/>
              <a:t> </a:t>
            </a:r>
            <a:r>
              <a:rPr lang="en-US" dirty="0" err="1"/>
              <a:t>Typ</a:t>
            </a:r>
            <a:r>
              <a:rPr lang="en-US" dirty="0"/>
              <a:t>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</a:t>
            </a:r>
            <a:r>
              <a:rPr lang="en-US" dirty="0" err="1"/>
              <a:t>somit</a:t>
            </a:r>
            <a:endParaRPr lang="en-US" dirty="0"/>
          </a:p>
          <a:p>
            <a:pPr lvl="1"/>
            <a:r>
              <a:rPr lang="en-US" dirty="0" err="1"/>
              <a:t>keine</a:t>
            </a:r>
            <a:r>
              <a:rPr lang="en-US" dirty="0"/>
              <a:t> Code-</a:t>
            </a:r>
            <a:r>
              <a:rPr lang="en-US" dirty="0" err="1"/>
              <a:t>Vervollständigung</a:t>
            </a:r>
            <a:endParaRPr lang="en-US" dirty="0"/>
          </a:p>
          <a:p>
            <a:pPr lvl="1"/>
            <a:r>
              <a:rPr lang="en-US" dirty="0" err="1"/>
              <a:t>kein</a:t>
            </a:r>
            <a:r>
              <a:rPr lang="en-US" dirty="0"/>
              <a:t> «Go to definition»</a:t>
            </a:r>
          </a:p>
          <a:p>
            <a:pPr lvl="1"/>
            <a:r>
              <a:rPr lang="en-US" dirty="0" err="1"/>
              <a:t>kein</a:t>
            </a:r>
            <a:r>
              <a:rPr lang="en-US" dirty="0"/>
              <a:t> «Find all references»</a:t>
            </a:r>
          </a:p>
          <a:p>
            <a:pPr lvl="1"/>
            <a:r>
              <a:rPr lang="en-US" dirty="0" err="1"/>
              <a:t>keine</a:t>
            </a:r>
            <a:r>
              <a:rPr lang="en-US" dirty="0"/>
              <a:t> «</a:t>
            </a:r>
            <a:r>
              <a:rPr lang="en-US" dirty="0" err="1"/>
              <a:t>Refactorings</a:t>
            </a:r>
            <a:r>
              <a:rPr lang="en-US" dirty="0"/>
              <a:t>»</a:t>
            </a:r>
          </a:p>
          <a:p>
            <a:pPr lvl="1"/>
            <a:r>
              <a:rPr lang="en-US" dirty="0" err="1"/>
              <a:t>keine</a:t>
            </a:r>
            <a:r>
              <a:rPr lang="en-US" dirty="0"/>
              <a:t> Compile-Zeit </a:t>
            </a:r>
            <a:r>
              <a:rPr lang="en-US" dirty="0" err="1"/>
              <a:t>Fehler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190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2: </a:t>
            </a:r>
            <a:r>
              <a:rPr lang="en-US" dirty="0" err="1"/>
              <a:t>Unterstützung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Browser </a:t>
            </a:r>
            <a:r>
              <a:rPr lang="en-US" dirty="0" err="1"/>
              <a:t>brauchen</a:t>
            </a:r>
            <a:r>
              <a:rPr lang="en-US" dirty="0"/>
              <a:t> Zeit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Umsetzung</a:t>
            </a:r>
            <a:br>
              <a:rPr lang="en-US" dirty="0"/>
            </a:br>
            <a:r>
              <a:rPr lang="en-US" dirty="0"/>
              <a:t>der </a:t>
            </a:r>
            <a:r>
              <a:rPr lang="en-US" dirty="0" err="1"/>
              <a:t>neusten</a:t>
            </a:r>
            <a:r>
              <a:rPr lang="en-US" dirty="0"/>
              <a:t> Standards</a:t>
            </a:r>
          </a:p>
          <a:p>
            <a:r>
              <a:rPr lang="en-US" dirty="0" err="1"/>
              <a:t>Kunden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oft </a:t>
            </a:r>
            <a:r>
              <a:rPr lang="en-US" dirty="0" err="1"/>
              <a:t>nicht</a:t>
            </a:r>
            <a:r>
              <a:rPr lang="en-US" dirty="0"/>
              <a:t> die </a:t>
            </a:r>
            <a:r>
              <a:rPr lang="en-US" dirty="0" err="1"/>
              <a:t>aktuellste</a:t>
            </a:r>
            <a:r>
              <a:rPr lang="en-US" dirty="0"/>
              <a:t> Browser-Version</a:t>
            </a:r>
          </a:p>
          <a:p>
            <a:r>
              <a:rPr lang="en-US" dirty="0" err="1"/>
              <a:t>Neueste</a:t>
            </a:r>
            <a:r>
              <a:rPr lang="en-US" dirty="0"/>
              <a:t> JavaScript-Features </a:t>
            </a:r>
            <a:r>
              <a:rPr lang="en-US" dirty="0" err="1"/>
              <a:t>somit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einsetzbar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180083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2959</TotalTime>
  <Words>517</Words>
  <Application>Microsoft Office PowerPoint</Application>
  <PresentationFormat>Custom</PresentationFormat>
  <Paragraphs>144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Warum TypeScript bzw. JavaScript?</vt:lpstr>
      <vt:lpstr>JavaScript Beliebtheit explodiert</vt:lpstr>
      <vt:lpstr>JavaScript Beliebtheit explodiert</vt:lpstr>
      <vt:lpstr>Was ist das Problem mit JavaScript?</vt:lpstr>
      <vt:lpstr>Das Problem mit JavaScript</vt:lpstr>
      <vt:lpstr>Problem 1: Kein Typ-System</vt:lpstr>
      <vt:lpstr>Problem 2: Unterstützung im Browser</vt:lpstr>
      <vt:lpstr>Standardisierung durch ECMA European Computer Manufacturers Association</vt:lpstr>
      <vt:lpstr>TypeScript: skalierendes JavaScript Perfekt für kleine, mittlere und grosse Applikationen</vt:lpstr>
      <vt:lpstr>Was ist TypeScript?</vt:lpstr>
      <vt:lpstr>Was sind die Vorteile mit TypeScript</vt:lpstr>
      <vt:lpstr>Standardisierung durch ECMA European Computer Manufacturers Association</vt:lpstr>
      <vt:lpstr>Die Umgebung aufsetzen</vt:lpstr>
      <vt:lpstr>Umgebung aufsetzen</vt:lpstr>
      <vt:lpstr>TypeScript installieren</vt:lpstr>
      <vt:lpstr>TypeScript einsetzen</vt:lpstr>
      <vt:lpstr>JavaScript-Version steuern</vt:lpstr>
      <vt:lpstr>tsconfig.json</vt:lpstr>
      <vt:lpstr>tsconfig.json</vt:lpstr>
      <vt:lpstr>Demo:  Einstieg in TypeScript</vt:lpstr>
      <vt:lpstr>Summary</vt:lpstr>
      <vt:lpstr>https://github.com/thomasclaudiushuber/Basta-TypeScript-Workshop  SLIDES:  https://github.com/thomasclaudiushuber/Basta-Slides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147</cp:revision>
  <dcterms:created xsi:type="dcterms:W3CDTF">2016-09-15T06:58:14Z</dcterms:created>
  <dcterms:modified xsi:type="dcterms:W3CDTF">2017-09-29T10:51:48Z</dcterms:modified>
  <cp:category/>
</cp:coreProperties>
</file>

<file path=docProps/thumbnail.jpeg>
</file>